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5" r:id="rId2"/>
    <p:sldId id="257" r:id="rId3"/>
    <p:sldId id="279" r:id="rId4"/>
    <p:sldId id="261" r:id="rId5"/>
    <p:sldId id="278" r:id="rId6"/>
    <p:sldId id="259" r:id="rId7"/>
    <p:sldId id="282" r:id="rId8"/>
    <p:sldId id="276" r:id="rId9"/>
    <p:sldId id="277" r:id="rId10"/>
    <p:sldId id="258" r:id="rId11"/>
    <p:sldId id="280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1" d="100"/>
          <a:sy n="61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B413-9C88-7A46-8F92-6680F0B5A2CE}" type="datetimeFigureOut">
              <a:rPr lang="en-US" smtClean="0"/>
              <a:pPr/>
              <a:t>10/6/09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FF41-BDA4-B346-93F3-CA9E48C3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Geoff Barton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 descr="pile-of-boo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0"/>
            <a:ext cx="298667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130425"/>
            <a:ext cx="7772400" cy="1470025"/>
          </a:xfrm>
        </p:spPr>
        <p:txBody>
          <a:bodyPr/>
          <a:lstStyle/>
          <a:p>
            <a:pPr algn="l"/>
            <a:r>
              <a:rPr lang="en-US" dirty="0"/>
              <a:t>Impact in English: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we know works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4272" y="526946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Download free at </a:t>
            </a:r>
            <a:r>
              <a:rPr lang="en-US" dirty="0" err="1" smtClean="0"/>
              <a:t>www.geoffbarton.co.uk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rot-and-stick-incentiv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941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213042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/>
              <a:t>How</a:t>
            </a:r>
            <a:endParaRPr lang="en-US" sz="9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rot-and-stick-incentiv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" cy="17447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973484"/>
            <a:ext cx="61722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Basics: 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Mapping for students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Monitoring, sampling, etc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err="1" smtClean="0"/>
              <a:t>Stabilising</a:t>
            </a:r>
            <a:r>
              <a:rPr lang="en-US" sz="2800" dirty="0" smtClean="0"/>
              <a:t> </a:t>
            </a:r>
            <a:r>
              <a:rPr lang="en-US" sz="2800" dirty="0" err="1" smtClean="0"/>
              <a:t>behaviour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Intervention: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English leaders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Withdrawal for target groups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Extra </a:t>
            </a:r>
            <a:r>
              <a:rPr lang="en-US" sz="2800" dirty="0" smtClean="0"/>
              <a:t>sessions – such as?</a:t>
            </a:r>
          </a:p>
          <a:p>
            <a:endParaRPr lang="en-US" sz="2800" dirty="0" smtClean="0"/>
          </a:p>
          <a:p>
            <a:pPr marL="342900" indent="-342900"/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rot-and-stick-incentiv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" cy="17447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295400"/>
            <a:ext cx="7620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– You sense that teacher A is spending all the class</a:t>
            </a:r>
            <a:r>
              <a:rPr lang="en-US" sz="2800" dirty="0" smtClean="0"/>
              <a:t>’s time on poetry, and not preparing them for English reading and writing skills. What do you do?</a:t>
            </a:r>
          </a:p>
          <a:p>
            <a:endParaRPr lang="en-US" sz="2800" dirty="0" smtClean="0"/>
          </a:p>
          <a:p>
            <a:r>
              <a:rPr lang="en-US" sz="2800" dirty="0" smtClean="0"/>
              <a:t>2 –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in teacher B’s room (an experienced teacher nearing retirement) seems problematic. You ask how things are and </a:t>
            </a:r>
            <a:r>
              <a:rPr lang="en-US" sz="2800" dirty="0" err="1" smtClean="0"/>
              <a:t>s</a:t>
            </a:r>
            <a:r>
              <a:rPr lang="en-US" sz="2800" dirty="0" smtClean="0"/>
              <a:t>/he says “fine”. What do you do?</a:t>
            </a:r>
          </a:p>
          <a:p>
            <a:endParaRPr lang="en-US" sz="2800" dirty="0" smtClean="0"/>
          </a:p>
          <a:p>
            <a:r>
              <a:rPr lang="en-US" sz="2800" dirty="0" smtClean="0"/>
              <a:t>3 – An earnest, reliable student asks to move to another group because he feels unchallenged and not being taught properly. What do you do?</a:t>
            </a:r>
            <a:endParaRPr lang="en-US" sz="2800" dirty="0" smtClean="0"/>
          </a:p>
          <a:p>
            <a:endParaRPr lang="en-US" sz="2800" dirty="0" smtClean="0"/>
          </a:p>
          <a:p>
            <a:pPr marL="342900" indent="-342900"/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Leadership Dilemmas …</a:t>
            </a:r>
            <a:endParaRPr lang="en-US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Geoff Barton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 descr="pile-of-boo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0"/>
            <a:ext cx="298667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130425"/>
            <a:ext cx="7772400" cy="1470025"/>
          </a:xfrm>
        </p:spPr>
        <p:txBody>
          <a:bodyPr/>
          <a:lstStyle/>
          <a:p>
            <a:pPr algn="l"/>
            <a:r>
              <a:rPr lang="en-US" dirty="0"/>
              <a:t>Impact in English: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we know works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4272" y="526946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Download free at </a:t>
            </a:r>
            <a:r>
              <a:rPr lang="en-US" dirty="0" err="1" smtClean="0"/>
              <a:t>www.geoffbarton.co.uk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le-of-boo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759941"/>
            <a:ext cx="1143000" cy="262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13042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/>
              <a:t>What</a:t>
            </a:r>
            <a:endParaRPr lang="en-US" sz="9600" dirty="0"/>
          </a:p>
        </p:txBody>
      </p:sp>
      <p:pic>
        <p:nvPicPr>
          <p:cNvPr id="7" name="Picture 6" descr="loudhailer_gu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759941"/>
            <a:ext cx="1917700" cy="2604930"/>
          </a:xfrm>
          <a:prstGeom prst="rect">
            <a:avLst/>
          </a:prstGeom>
        </p:spPr>
      </p:pic>
      <p:pic>
        <p:nvPicPr>
          <p:cNvPr id="8" name="Picture 7" descr="st-dupont-fountain-pen-usb-k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267200"/>
            <a:ext cx="2705100" cy="190980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rot-and-stick-incentiv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941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213042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/>
              <a:t>How</a:t>
            </a:r>
            <a:endParaRPr lang="en-US" sz="9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7900" y="213042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/>
              <a:t>What</a:t>
            </a:r>
            <a:endParaRPr lang="en-US" sz="9600" dirty="0"/>
          </a:p>
        </p:txBody>
      </p:sp>
      <p:pic>
        <p:nvPicPr>
          <p:cNvPr id="7" name="Picture 6" descr="loudhailer_g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759941"/>
            <a:ext cx="1917700" cy="2604930"/>
          </a:xfrm>
          <a:prstGeom prst="rect">
            <a:avLst/>
          </a:prstGeom>
        </p:spPr>
      </p:pic>
      <p:pic>
        <p:nvPicPr>
          <p:cNvPr id="8" name="Picture 7" descr="st-dupont-fountain-pen-usb-k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4267200"/>
            <a:ext cx="2705100" cy="1909801"/>
          </a:xfrm>
          <a:prstGeom prst="rect">
            <a:avLst/>
          </a:prstGeom>
        </p:spPr>
      </p:pic>
      <p:pic>
        <p:nvPicPr>
          <p:cNvPr id="4" name="Picture 3" descr="pile-of-boo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759941"/>
            <a:ext cx="1143000" cy="2624558"/>
          </a:xfrm>
          <a:prstGeom prst="rect">
            <a:avLst/>
          </a:prstGeom>
        </p:spPr>
      </p:pic>
      <p:pic>
        <p:nvPicPr>
          <p:cNvPr id="6" name="Picture 5" descr="st-dupont-fountain-pen-usb-k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830" y="4267200"/>
            <a:ext cx="2705100" cy="190980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_749567_ofstedlogo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371600"/>
            <a:ext cx="2857500" cy="171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220253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Subject Reviews 2005 &amp; 2009</a:t>
            </a:r>
          </a:p>
          <a:p>
            <a:pPr algn="ctr"/>
            <a:r>
              <a:rPr lang="en-US" sz="2800" dirty="0" smtClean="0"/>
              <a:t>“English at the Crossroads”</a:t>
            </a:r>
            <a:endParaRPr lang="en-US" sz="2800" dirty="0"/>
          </a:p>
        </p:txBody>
      </p:sp>
      <p:pic>
        <p:nvPicPr>
          <p:cNvPr id="6" name="Picture 5" descr="Screen shot 2009-10-05 at 05.04.5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8600" y="5420492"/>
            <a:ext cx="3067050" cy="143750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09-10-05 at 05.04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5420492"/>
            <a:ext cx="3067050" cy="14375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3716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Speaking &amp; listening: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317625"/>
            <a:ext cx="6172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Long-term: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Collaborative talk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Modelling</a:t>
            </a:r>
            <a:r>
              <a:rPr lang="en-US" sz="2800" dirty="0" smtClean="0"/>
              <a:t> spoken language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Connectives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Teacher talk &amp; questioning</a:t>
            </a:r>
          </a:p>
          <a:p>
            <a:endParaRPr lang="en-US" sz="2800" dirty="0" smtClean="0"/>
          </a:p>
          <a:p>
            <a:r>
              <a:rPr lang="en-US" sz="2800" dirty="0" smtClean="0"/>
              <a:t>Quick hits: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High status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S&amp;L assessment days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925857" y="5195898"/>
            <a:ext cx="1807174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4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09-10-05 at 05.04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5420492"/>
            <a:ext cx="3067050" cy="14375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3716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English: Starting-points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925857" y="5195898"/>
            <a:ext cx="1807174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1317625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/>
              <a:buChar char="•"/>
            </a:pPr>
            <a:r>
              <a:rPr lang="en-US" sz="2800" dirty="0" smtClean="0"/>
              <a:t>Are we teaching English?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Are target grades for English &amp; English Literature the same?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Sample students – do they know the difference?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Are they immersed in non-fiction reading and writing?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Do they know the key ingredients of letters, leaflets, descriptive writing, </a:t>
            </a:r>
            <a:r>
              <a:rPr lang="en-US" sz="2800" dirty="0" smtClean="0"/>
              <a:t>et</a:t>
            </a:r>
            <a:r>
              <a:rPr lang="en-US" sz="2800" dirty="0" smtClean="0"/>
              <a:t>c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7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09-10-05 at 05.04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5420492"/>
            <a:ext cx="3067050" cy="14375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3716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Reading: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317625"/>
            <a:ext cx="6172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Long-term: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Teach reading skills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Wider range of texts, </a:t>
            </a:r>
            <a:r>
              <a:rPr lang="en-US" sz="2800" dirty="0" err="1" smtClean="0"/>
              <a:t>esp</a:t>
            </a:r>
            <a:r>
              <a:rPr lang="en-US" sz="2800" dirty="0" smtClean="0"/>
              <a:t> non-fiction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Reading communities</a:t>
            </a:r>
          </a:p>
          <a:p>
            <a:endParaRPr lang="en-US" sz="2800" dirty="0" smtClean="0"/>
          </a:p>
          <a:p>
            <a:r>
              <a:rPr lang="en-US" sz="2800" dirty="0" smtClean="0"/>
              <a:t>Quick hits: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Don’t allow literature to dominate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Use non-fiction reading starters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Model writing about texts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490984" y="5195898"/>
            <a:ext cx="828031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55868" y="5209408"/>
            <a:ext cx="1311132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457200" y="5181600"/>
            <a:ext cx="1311132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89641" y="5181600"/>
            <a:ext cx="1311132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4"/>
      <p:bldP spid="13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09-10-05 at 05.04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5420492"/>
            <a:ext cx="3067050" cy="14375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3716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Writing: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317625"/>
            <a:ext cx="61722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Long-term: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Model writing very explicitly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Sentence variety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Teach and display connectives</a:t>
            </a:r>
          </a:p>
          <a:p>
            <a:endParaRPr lang="en-US" sz="2800" dirty="0" smtClean="0"/>
          </a:p>
          <a:p>
            <a:r>
              <a:rPr lang="en-US" sz="2800" dirty="0" smtClean="0"/>
              <a:t>Quick hits: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Target boys and showing ‘making’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98366" y="5209408"/>
            <a:ext cx="1311132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457200" y="5181600"/>
            <a:ext cx="1311132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89641" y="5181600"/>
            <a:ext cx="1311132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bldLvl="4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318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Impact in English:  What we know works</vt:lpstr>
      <vt:lpstr>What</vt:lpstr>
      <vt:lpstr>How</vt:lpstr>
      <vt:lpstr>What</vt:lpstr>
      <vt:lpstr>Slide 5</vt:lpstr>
      <vt:lpstr>Speaking &amp; listening:</vt:lpstr>
      <vt:lpstr>English: Starting-points</vt:lpstr>
      <vt:lpstr>Reading:</vt:lpstr>
      <vt:lpstr>Writing:</vt:lpstr>
      <vt:lpstr>How</vt:lpstr>
      <vt:lpstr>Slide 11</vt:lpstr>
      <vt:lpstr>Slide 12</vt:lpstr>
      <vt:lpstr>Impact in English:  What we know works</vt:lpstr>
    </vt:vector>
  </TitlesOfParts>
  <Company>King Edward VI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in English:  What we know works</dc:title>
  <dc:creator>Geoff Barton</dc:creator>
  <cp:lastModifiedBy>Geoff Barton</cp:lastModifiedBy>
  <cp:revision>6</cp:revision>
  <dcterms:created xsi:type="dcterms:W3CDTF">2009-10-06T05:39:08Z</dcterms:created>
  <dcterms:modified xsi:type="dcterms:W3CDTF">2009-10-06T12:00:29Z</dcterms:modified>
</cp:coreProperties>
</file>